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62" r:id="rId4"/>
    <p:sldId id="260" r:id="rId5"/>
    <p:sldId id="261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77DBFE-9430-1A48-9C40-ADC15C765F86}" v="42" dt="2021-10-25T04:21:28.424"/>
    <p1510:client id="{96E28CFB-5C62-4D07-B510-33B29192CACA}" v="367" dt="2021-10-25T03:27:58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1"/>
  </p:normalViewPr>
  <p:slideViewPr>
    <p:cSldViewPr snapToGrid="0" snapToObjects="1">
      <p:cViewPr varScale="1">
        <p:scale>
          <a:sx n="204" d="100"/>
          <a:sy n="20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2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9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1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6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6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5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77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1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6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8424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2189242D-C783-46F5-A26D-2D9901D1F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-1" b="15728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F5D30-28D9-8643-AF2B-40CE150E9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054" y="3428998"/>
            <a:ext cx="5816024" cy="2623459"/>
          </a:xfrm>
        </p:spPr>
        <p:txBody>
          <a:bodyPr>
            <a:normAutofit/>
          </a:bodyPr>
          <a:lstStyle/>
          <a:p>
            <a:r>
              <a:rPr lang="en-US" sz="5100"/>
              <a:t>Notes on Time of Use (TOU) Electric Vehicle Charging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B9E69-534D-E341-9802-3BDC8E88F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1093" y="2268786"/>
            <a:ext cx="5676648" cy="1160213"/>
          </a:xfrm>
        </p:spPr>
        <p:txBody>
          <a:bodyPr>
            <a:normAutofit/>
          </a:bodyPr>
          <a:lstStyle/>
          <a:p>
            <a:r>
              <a:rPr lang="en-US" sz="2000">
                <a:cs typeface="Arial"/>
              </a:rPr>
              <a:t>Jose A. Mawyin</a:t>
            </a:r>
            <a:endParaRPr lang="en-US" sz="200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48486C0-49DA-4D10-8819-B10285CD8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866DF-DE37-42DA-9FDB-F0D875D0C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59A018-AA80-47D3-B6EF-EF3F8C03A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AB0ACF-C18A-4363-AEE3-B648B3C2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74C6D6-F33A-4619-8326-43FCD454A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49318D-70B7-4AAC-B5F2-4A9385AA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24F58-0D0D-734D-8844-34CD70C3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3132384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(Bottom):How EV's Change Home Electricity Load Profiles</a:t>
            </a:r>
            <a:endParaRPr lang="en-US" sz="2600" baseline="0">
              <a:cs typeface="Arial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187E9-0603-5A4C-BC74-ACCE6B96C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601" r="11935" b="16"/>
          <a:stretch/>
        </p:blipFill>
        <p:spPr>
          <a:xfrm>
            <a:off x="5764159" y="645833"/>
            <a:ext cx="4977910" cy="27017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3354C8D-0E32-034A-8E66-AA3CDBADC1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3515"/>
          <a:stretch/>
        </p:blipFill>
        <p:spPr>
          <a:xfrm>
            <a:off x="5764159" y="3509767"/>
            <a:ext cx="4977910" cy="270170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61C9783-C98B-471C-BA0A-68F30239D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894EC7-064E-4A7F-9207-1F483E6EAF8F}"/>
              </a:ext>
            </a:extLst>
          </p:cNvPr>
          <p:cNvSpPr txBox="1">
            <a:spLocks/>
          </p:cNvSpPr>
          <p:nvPr/>
        </p:nvSpPr>
        <p:spPr>
          <a:xfrm>
            <a:off x="1971951" y="1080750"/>
            <a:ext cx="3132384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/>
              <a:t>(Top):Typical pricing patterns based on average prices for January 2016 through December 2019. Com Ed</a:t>
            </a:r>
          </a:p>
        </p:txBody>
      </p:sp>
    </p:spTree>
    <p:extLst>
      <p:ext uri="{BB962C8B-B14F-4D97-AF65-F5344CB8AC3E}">
        <p14:creationId xmlns:p14="http://schemas.microsoft.com/office/powerpoint/2010/main" val="141900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48486C0-49DA-4D10-8819-B10285CD8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866DF-DE37-42DA-9FDB-F0D875D0C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59A018-AA80-47D3-B6EF-EF3F8C03A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AB0ACF-C18A-4363-AEE3-B648B3C2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74C6D6-F33A-4619-8326-43FCD454A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49318D-70B7-4AAC-B5F2-4A9385AA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24F58-0D0D-734D-8844-34CD70C3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3132384" cy="22685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(Bottom): Influence of EV charge location (work, public and home) on hourly profile.</a:t>
            </a:r>
            <a:br>
              <a:rPr lang="en-US" sz="2000" dirty="0"/>
            </a:br>
            <a:r>
              <a:rPr lang="en-US" sz="2000" b="1" dirty="0"/>
              <a:t>“Cross-Country Comparison of Hourly Electricity Mixes for EV Charging Profiles”</a:t>
            </a:r>
            <a:endParaRPr lang="en-US" sz="2000" b="1" baseline="0" dirty="0">
              <a:cs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1C9783-C98B-471C-BA0A-68F30239D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894EC7-064E-4A7F-9207-1F483E6EAF8F}"/>
              </a:ext>
            </a:extLst>
          </p:cNvPr>
          <p:cNvSpPr txBox="1">
            <a:spLocks/>
          </p:cNvSpPr>
          <p:nvPr/>
        </p:nvSpPr>
        <p:spPr>
          <a:xfrm>
            <a:off x="1971951" y="1080750"/>
            <a:ext cx="3132384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(Top):Influence of EV charger level (Level. 1 or 2) and location of charging on electric load. </a:t>
            </a:r>
          </a:p>
          <a:p>
            <a:r>
              <a:rPr lang="en-US" sz="2600" b="1" dirty="0"/>
              <a:t>“How Might Electric Vehicles Affect Electric Loads? Expanded Online Tool Provides Quick Answers”</a:t>
            </a:r>
          </a:p>
        </p:txBody>
      </p:sp>
      <p:pic>
        <p:nvPicPr>
          <p:cNvPr id="1026" name="Picture 2" descr=" A screenshot of EVI-Pro Lite's Load Profile feature">
            <a:extLst>
              <a:ext uri="{FF2B5EF4-FFF2-40B4-BE49-F238E27FC236}">
                <a16:creationId xmlns:a16="http://schemas.microsoft.com/office/drawing/2014/main" id="{172C2D8D-AA4B-0342-9CDB-83087A5C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30" y="351486"/>
            <a:ext cx="4854110" cy="315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5DB68FD-D5D4-3140-9674-EABDC9A8E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330" y="3724517"/>
            <a:ext cx="4854111" cy="29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0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DB4E-C509-5840-8C51-DDEBC940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Balance of Objectives of Optimal ToU Charging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E8C2A-F834-CC4E-B8AA-47290E2E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Objective 1:</a:t>
            </a:r>
          </a:p>
          <a:p>
            <a:pPr lvl="1"/>
            <a:r>
              <a:rPr lang="en-US" dirty="0"/>
              <a:t>To </a:t>
            </a:r>
            <a:r>
              <a:rPr lang="en-US" dirty="0">
                <a:ea typeface="+mn-lt"/>
                <a:cs typeface="+mn-lt"/>
              </a:rPr>
              <a:t>minimize the total charging cost.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“The problem is cast as a daily decision-making problem for choosing the amount of energy to be charged in the PEV battery within a day.” (Ref.1)</a:t>
            </a:r>
            <a:endParaRPr lang="en-US" dirty="0"/>
          </a:p>
          <a:p>
            <a:r>
              <a:rPr lang="en-US" dirty="0"/>
              <a:t>Objective 2:</a:t>
            </a:r>
          </a:p>
          <a:p>
            <a:pPr lvl="1"/>
            <a:r>
              <a:rPr lang="en-US" dirty="0">
                <a:ea typeface="+mn-lt"/>
                <a:cs typeface="+mn-lt"/>
              </a:rPr>
              <a:t>To minimize the peak load.</a:t>
            </a:r>
            <a:endParaRPr lang="en-US" dirty="0"/>
          </a:p>
          <a:p>
            <a:pPr lvl="1"/>
            <a:r>
              <a:rPr lang="en-US" dirty="0"/>
              <a:t>“Large scale of Electric Vehicles(EVs) connected into the power grid will cause a significant impact on distribution network, such as network loss, voltage drop, etc.” (Ref.2)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86DAD-ED6D-634D-A03E-DE66CB1D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Issues to be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B0AD-7D88-8C45-B455-292C1694F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sz="1300" dirty="0"/>
              <a:t>What is the charging schemes?: </a:t>
            </a:r>
          </a:p>
          <a:p>
            <a:pPr marL="795020" lvl="1" indent="-344170">
              <a:lnSpc>
                <a:spcPct val="110000"/>
              </a:lnSpc>
            </a:pPr>
            <a:r>
              <a:rPr lang="en-US" sz="1100" dirty="0"/>
              <a:t>a per-EV, decentralized, decision process or </a:t>
            </a:r>
          </a:p>
          <a:p>
            <a:pPr marL="795020" lvl="1" indent="-344170">
              <a:lnSpc>
                <a:spcPct val="110000"/>
              </a:lnSpc>
            </a:pPr>
            <a:r>
              <a:rPr lang="en-US" sz="1100" dirty="0"/>
              <a:t>a centrally controlled charging scheme. Both schemes with pros and cons. (Ref.3)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What is the charging strategy?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Reduce cost to EV user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Balance grid for benefit of operator.</a:t>
            </a:r>
          </a:p>
          <a:p>
            <a:pPr>
              <a:lnSpc>
                <a:spcPct val="110000"/>
              </a:lnSpc>
            </a:pPr>
            <a:endParaRPr lang="en-US" sz="1300" dirty="0"/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8071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FB377BB-601C-4288-A224-D150848C4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ABA13-B3B3-4E09-854F-270094AA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CA7029-49D1-4811-9706-47326D65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B70EA8D-D093-4307-9DA5-E4EE61D82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687593-1834-43AF-A992-696B19B0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FE4DF-DA81-4174-A7A3-1DBD74F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4F462-0CE5-AD44-9EE3-FC4D227F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397328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Flow of Possible Control Mechanism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FA85996-43DF-3D4B-89F0-62FF8765C3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044" b="15948"/>
          <a:stretch/>
        </p:blipFill>
        <p:spPr>
          <a:xfrm>
            <a:off x="5986445" y="9197"/>
            <a:ext cx="4891717" cy="684056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E838281-5FBA-41E7-AD3B-CB3F49FE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EBF67-1566-9941-B1AD-88A05958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634" y="501651"/>
            <a:ext cx="8423054" cy="859913"/>
          </a:xfrm>
        </p:spPr>
        <p:txBody>
          <a:bodyPr anchor="b">
            <a:normAutofit/>
          </a:bodyPr>
          <a:lstStyle/>
          <a:p>
            <a:r>
              <a:rPr lang="en-US" sz="5400"/>
              <a:t>Literature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FFE3-A892-8F4E-AEE8-CD3482AE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269" y="1499294"/>
            <a:ext cx="7025521" cy="4857055"/>
          </a:xfrm>
        </p:spPr>
        <p:txBody>
          <a:bodyPr anchor="t">
            <a:normAutofit fontScale="55000" lnSpcReduction="20000"/>
          </a:bodyPr>
          <a:lstStyle/>
          <a:p>
            <a:r>
              <a:rPr lang="en-US" sz="1800" b="1" dirty="0"/>
              <a:t>Reinforcement Learning-Based Plug-in Electric Vehicle Charging with Forecasted Price (Ref.1)</a:t>
            </a:r>
          </a:p>
          <a:p>
            <a:r>
              <a:rPr lang="en-US" sz="1800" b="1" dirty="0"/>
              <a:t>Research of EV’s Charging and Discharging Control Considering Demand Response (Ref.2)</a:t>
            </a:r>
          </a:p>
          <a:p>
            <a:r>
              <a:rPr lang="en-US" sz="1800" b="1" dirty="0"/>
              <a:t>Planning Electric-Drive Vehicle Charging under Constrained Grid Conditions (Ref.3)</a:t>
            </a:r>
          </a:p>
          <a:p>
            <a:r>
              <a:rPr lang="en-US" sz="1800" b="1" dirty="0">
                <a:ea typeface="+mn-lt"/>
                <a:cs typeface="+mn-lt"/>
              </a:rPr>
              <a:t>Impact of TOU Rates on Distribution Load Shapes in a Smart Grid with PHEV Penetration (Ref.4)</a:t>
            </a:r>
            <a:endParaRPr lang="en-US" sz="1800" b="1" dirty="0"/>
          </a:p>
          <a:p>
            <a:r>
              <a:rPr lang="en-US" sz="1800" dirty="0"/>
              <a:t>Using Price Based Signals to Control Plug in Electric Vehicle Fleet Charging</a:t>
            </a:r>
          </a:p>
          <a:p>
            <a:r>
              <a:rPr lang="en-US" sz="1800" dirty="0"/>
              <a:t>Demand Side Management for EV Charging/Discharging Behaviors with Particle Swarm Optimization</a:t>
            </a:r>
          </a:p>
          <a:p>
            <a:r>
              <a:rPr lang="en-US" sz="1800" dirty="0"/>
              <a:t>A distributed charging strategy based on day ahead price model for PV-powered electric vehicle charging station</a:t>
            </a:r>
          </a:p>
          <a:p>
            <a:r>
              <a:rPr lang="en-US" sz="1800" dirty="0"/>
              <a:t>Price-responsive early charging control based on data mining for electric T vehicle online scheduling</a:t>
            </a:r>
          </a:p>
          <a:p>
            <a:r>
              <a:rPr lang="en-US" sz="1800" dirty="0"/>
              <a:t>Discount based Pricing and Capacity Planning for EV Charging under Stochastic Demand</a:t>
            </a:r>
          </a:p>
          <a:p>
            <a:r>
              <a:rPr lang="en-US" sz="1800" dirty="0"/>
              <a:t>PSO based Method to Find Electric Vehicle’s Optimal Charging Schedule under Dynamic Electricity Price</a:t>
            </a:r>
          </a:p>
          <a:p>
            <a:r>
              <a:rPr lang="en-US" sz="1800" dirty="0"/>
              <a:t>Price Based Electric Vehicle Charging</a:t>
            </a:r>
          </a:p>
          <a:p>
            <a:r>
              <a:rPr lang="en-US" sz="1800" dirty="0"/>
              <a:t>Charging of EV with Constant Price Using PV Based Grid Connected Systems</a:t>
            </a:r>
          </a:p>
          <a:p>
            <a:r>
              <a:rPr lang="en-US" sz="1800" dirty="0"/>
              <a:t>Optimization Strategy of Electric Vehicle Charging Based on Electricity Price Demand Response</a:t>
            </a:r>
          </a:p>
          <a:p>
            <a:endParaRPr lang="en-US" sz="1800" dirty="0"/>
          </a:p>
        </p:txBody>
      </p:sp>
      <p:pic>
        <p:nvPicPr>
          <p:cNvPr id="7" name="Graphic 6" descr="Electric Car">
            <a:extLst>
              <a:ext uri="{FF2B5EF4-FFF2-40B4-BE49-F238E27FC236}">
                <a16:creationId xmlns:a16="http://schemas.microsoft.com/office/drawing/2014/main" id="{5956DA47-98A1-451C-B8D8-78E5EDA67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543" y="1152017"/>
            <a:ext cx="3088025" cy="30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6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449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MS Shell Dlg 2</vt:lpstr>
      <vt:lpstr>Wingdings</vt:lpstr>
      <vt:lpstr>Wingdings 3</vt:lpstr>
      <vt:lpstr>Madison</vt:lpstr>
      <vt:lpstr>Notes on Time of Use (TOU) Electric Vehicle Charging</vt:lpstr>
      <vt:lpstr>(Bottom):How EV's Change Home Electricity Load Profiles</vt:lpstr>
      <vt:lpstr>(Bottom): Influence of EV charge location (work, public and home) on hourly profile. “Cross-Country Comparison of Hourly Electricity Mixes for EV Charging Profiles”</vt:lpstr>
      <vt:lpstr>Balance of Objectives of Optimal ToU Charging:</vt:lpstr>
      <vt:lpstr>Issues to be considered</vt:lpstr>
      <vt:lpstr>Flow of Possible Control Mechanism</vt:lpstr>
      <vt:lpstr>Literature Review: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Mawyin</dc:creator>
  <cp:lastModifiedBy>Jose Mawyin</cp:lastModifiedBy>
  <cp:revision>2</cp:revision>
  <dcterms:created xsi:type="dcterms:W3CDTF">2021-10-19T22:20:57Z</dcterms:created>
  <dcterms:modified xsi:type="dcterms:W3CDTF">2021-10-25T18:40:35Z</dcterms:modified>
</cp:coreProperties>
</file>